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143108" y="428604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Rhif</a:t>
            </a:r>
            <a:r>
              <a:rPr lang="en-GB" sz="4400" dirty="0" smtClean="0">
                <a:latin typeface="Berlin Sans FB" pitchFamily="34" charset="0"/>
              </a:rPr>
              <a:t> 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dirty="0" err="1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786182" y="1142984"/>
            <a:ext cx="1285884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143372" y="714356"/>
            <a:ext cx="1571636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00034" y="714356"/>
            <a:ext cx="785818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00034" y="142852"/>
            <a:ext cx="800105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err="1" smtClean="0">
                <a:latin typeface="Berlin Sans FB" pitchFamily="34" charset="0"/>
              </a:rPr>
              <a:t>Buddsoddodd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Seimon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mewn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cyfrif</a:t>
            </a:r>
            <a:r>
              <a:rPr lang="en-GB" sz="2800" dirty="0" smtClean="0">
                <a:latin typeface="Berlin Sans FB" pitchFamily="34" charset="0"/>
              </a:rPr>
              <a:t> a </a:t>
            </a:r>
            <a:r>
              <a:rPr lang="en-GB" sz="2800" dirty="0" err="1" smtClean="0">
                <a:latin typeface="Berlin Sans FB" pitchFamily="34" charset="0"/>
              </a:rPr>
              <a:t>gynyddodd</a:t>
            </a:r>
            <a:r>
              <a:rPr lang="en-GB" sz="2800" dirty="0" smtClean="0">
                <a:latin typeface="Berlin Sans FB" pitchFamily="34" charset="0"/>
              </a:rPr>
              <a:t> 3.5% bob </a:t>
            </a:r>
            <a:r>
              <a:rPr lang="en-GB" sz="2800" dirty="0" err="1" smtClean="0">
                <a:latin typeface="Berlin Sans FB" pitchFamily="34" charset="0"/>
              </a:rPr>
              <a:t>blwyddyn</a:t>
            </a:r>
            <a:r>
              <a:rPr lang="en-GB" sz="2800" dirty="0" smtClean="0">
                <a:latin typeface="Berlin Sans FB" pitchFamily="34" charset="0"/>
              </a:rPr>
              <a:t> am 4 </a:t>
            </a:r>
            <a:r>
              <a:rPr lang="en-GB" sz="2800" dirty="0" err="1" smtClean="0">
                <a:latin typeface="Berlin Sans FB" pitchFamily="34" charset="0"/>
              </a:rPr>
              <a:t>b</a:t>
            </a:r>
            <a:r>
              <a:rPr lang="en-GB" sz="2800" dirty="0" err="1" smtClean="0">
                <a:latin typeface="Berlin Sans FB" pitchFamily="34" charset="0"/>
              </a:rPr>
              <a:t>lynedd</a:t>
            </a:r>
            <a:r>
              <a:rPr lang="en-GB" sz="2800" dirty="0" smtClean="0">
                <a:latin typeface="Berlin Sans FB" pitchFamily="34" charset="0"/>
              </a:rPr>
              <a:t>.  </a:t>
            </a:r>
            <a:r>
              <a:rPr lang="en-GB" sz="2800" dirty="0" err="1" smtClean="0">
                <a:latin typeface="Berlin Sans FB" pitchFamily="34" charset="0"/>
              </a:rPr>
              <a:t>Ar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ddiwedd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cyfnod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hwnnw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roedd</a:t>
            </a:r>
            <a:r>
              <a:rPr lang="en-GB" sz="2800" dirty="0" smtClean="0">
                <a:latin typeface="Berlin Sans FB" pitchFamily="34" charset="0"/>
              </a:rPr>
              <a:t> £9753.95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cyfrif</a:t>
            </a:r>
            <a:r>
              <a:rPr lang="en-GB" sz="2800" dirty="0" smtClean="0">
                <a:latin typeface="Berlin Sans FB" pitchFamily="34" charset="0"/>
              </a:rPr>
              <a:t>. Faint </a:t>
            </a:r>
            <a:r>
              <a:rPr lang="en-GB" sz="2800" dirty="0" err="1" smtClean="0">
                <a:latin typeface="Berlin Sans FB" pitchFamily="34" charset="0"/>
              </a:rPr>
              <a:t>oedd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buddsoddiad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gwreiddiol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Seimon</a:t>
            </a:r>
            <a:r>
              <a:rPr lang="en-GB" sz="2800" dirty="0" smtClean="0">
                <a:latin typeface="Berlin Sans FB" pitchFamily="34" charset="0"/>
              </a:rPr>
              <a:t>?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00034" y="1928802"/>
            <a:ext cx="8072494" cy="892552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err="1" smtClean="0">
                <a:latin typeface="Berlin Sans FB" pitchFamily="34" charset="0"/>
              </a:rPr>
              <a:t>Ystyriwch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sut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mae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adlog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a'r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cyfanswm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terfynol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yn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cael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ei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gyfrifo</a:t>
            </a:r>
            <a:r>
              <a:rPr lang="en-GB" sz="2600" dirty="0" smtClean="0">
                <a:latin typeface="Berlin Sans FB" pitchFamily="34" charset="0"/>
              </a:rPr>
              <a:t>.</a:t>
            </a:r>
            <a:endParaRPr lang="en-GB" sz="26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0" y="2857496"/>
            <a:ext cx="892971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err="1" smtClean="0">
                <a:latin typeface="Berlin Sans FB" pitchFamily="34" charset="0"/>
              </a:rPr>
              <a:t>Cyfanswm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terfynol</a:t>
            </a:r>
            <a:r>
              <a:rPr lang="en-GB" sz="2600" dirty="0" smtClean="0">
                <a:latin typeface="Berlin Sans FB" pitchFamily="34" charset="0"/>
              </a:rPr>
              <a:t> = </a:t>
            </a:r>
            <a:r>
              <a:rPr lang="en-GB" sz="2600" dirty="0" err="1" smtClean="0">
                <a:latin typeface="Berlin Sans FB" pitchFamily="34" charset="0"/>
              </a:rPr>
              <a:t>Buddsoddiad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gwreiddiol</a:t>
            </a:r>
            <a:r>
              <a:rPr lang="en-GB" sz="2600" dirty="0" smtClean="0">
                <a:latin typeface="Berlin Sans FB" pitchFamily="34" charset="0"/>
              </a:rPr>
              <a:t> x (1 + </a:t>
            </a:r>
            <a:r>
              <a:rPr lang="en-GB" sz="2600" dirty="0" err="1" smtClean="0">
                <a:latin typeface="Berlin Sans FB" pitchFamily="34" charset="0"/>
              </a:rPr>
              <a:t>cyfradd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llog</a:t>
            </a:r>
            <a:r>
              <a:rPr lang="en-GB" sz="2600" dirty="0" smtClean="0">
                <a:latin typeface="Berlin Sans FB" pitchFamily="34" charset="0"/>
              </a:rPr>
              <a:t>) </a:t>
            </a:r>
            <a:r>
              <a:rPr lang="en-GB" sz="2600" baseline="30000" dirty="0" err="1" smtClean="0">
                <a:latin typeface="Berlin Sans FB" pitchFamily="34" charset="0"/>
              </a:rPr>
              <a:t>nifer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baseline="30000" dirty="0" smtClean="0">
                <a:latin typeface="Berlin Sans FB" pitchFamily="34" charset="0"/>
              </a:rPr>
              <a:t>y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baseline="30000" dirty="0" err="1" smtClean="0">
                <a:latin typeface="Berlin Sans FB" pitchFamily="34" charset="0"/>
              </a:rPr>
              <a:t>blynyddoedd</a:t>
            </a:r>
            <a:r>
              <a:rPr lang="en-GB" sz="2600" baseline="30000" dirty="0" smtClean="0">
                <a:latin typeface="Berlin Sans FB" pitchFamily="34" charset="0"/>
              </a:rPr>
              <a:t> </a:t>
            </a:r>
            <a:endParaRPr lang="en-GB" sz="2600" baseline="30000" dirty="0">
              <a:latin typeface="Berlin Sans FB" pitchFamily="34" charset="0"/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500034" y="3786190"/>
            <a:ext cx="7786742" cy="892552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err="1" smtClean="0">
                <a:latin typeface="Berlin Sans FB" pitchFamily="34" charset="0"/>
              </a:rPr>
              <a:t>Amnewidiwch</a:t>
            </a:r>
            <a:r>
              <a:rPr lang="en-GB" sz="2600" dirty="0" smtClean="0">
                <a:latin typeface="Berlin Sans FB" pitchFamily="34" charset="0"/>
              </a:rPr>
              <a:t> y </a:t>
            </a:r>
            <a:r>
              <a:rPr lang="en-GB" sz="2600" dirty="0" err="1" smtClean="0">
                <a:latin typeface="Berlin Sans FB" pitchFamily="34" charset="0"/>
              </a:rPr>
              <a:t>gwerthoedd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sydd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wedi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eu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rhoi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yn</a:t>
            </a:r>
            <a:r>
              <a:rPr lang="en-GB" sz="2600" dirty="0" smtClean="0">
                <a:latin typeface="Berlin Sans FB" pitchFamily="34" charset="0"/>
              </a:rPr>
              <a:t> y </a:t>
            </a:r>
            <a:r>
              <a:rPr lang="en-GB" sz="2600" dirty="0" err="1" smtClean="0">
                <a:latin typeface="Berlin Sans FB" pitchFamily="34" charset="0"/>
              </a:rPr>
              <a:t>cwestiwn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i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mewn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i'r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fformiwla</a:t>
            </a:r>
            <a:endParaRPr lang="en-GB" sz="2600" dirty="0">
              <a:latin typeface="Berlin Sans FB" pitchFamily="34" charset="0"/>
            </a:endParaRPr>
          </a:p>
        </p:txBody>
      </p:sp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642910" y="5000636"/>
            <a:ext cx="89297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latin typeface="Berlin Sans FB" pitchFamily="34" charset="0"/>
              </a:rPr>
              <a:t>£9753.95  = </a:t>
            </a:r>
            <a:r>
              <a:rPr lang="en-GB" sz="2600" dirty="0" err="1" smtClean="0">
                <a:latin typeface="Berlin Sans FB" pitchFamily="34" charset="0"/>
              </a:rPr>
              <a:t>Buddsoddiad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gwreiddiol</a:t>
            </a:r>
            <a:r>
              <a:rPr lang="en-GB" sz="2600" dirty="0" smtClean="0">
                <a:latin typeface="Berlin Sans FB" pitchFamily="34" charset="0"/>
              </a:rPr>
              <a:t> x ( 1 + 0.035)</a:t>
            </a:r>
            <a:r>
              <a:rPr lang="en-GB" sz="2600" baseline="30000" dirty="0" smtClean="0">
                <a:latin typeface="Berlin Sans FB" pitchFamily="34" charset="0"/>
              </a:rPr>
              <a:t>4 </a:t>
            </a:r>
            <a:endParaRPr lang="en-GB" sz="2600" baseline="30000" dirty="0">
              <a:latin typeface="Berlin Sans FB" pitchFamily="34" charset="0"/>
            </a:endParaRPr>
          </a:p>
        </p:txBody>
      </p:sp>
      <p:sp>
        <p:nvSpPr>
          <p:cNvPr id="32" name="TextBox 1"/>
          <p:cNvSpPr txBox="1">
            <a:spLocks noChangeArrowheads="1"/>
          </p:cNvSpPr>
          <p:nvPr/>
        </p:nvSpPr>
        <p:spPr bwMode="auto">
          <a:xfrm>
            <a:off x="642910" y="5715016"/>
            <a:ext cx="89297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latin typeface="Berlin Sans FB" pitchFamily="34" charset="0"/>
              </a:rPr>
              <a:t>£9753.95  = </a:t>
            </a:r>
            <a:r>
              <a:rPr lang="en-GB" sz="2600" dirty="0" err="1" smtClean="0">
                <a:latin typeface="Berlin Sans FB" pitchFamily="34" charset="0"/>
              </a:rPr>
              <a:t>Buddsoddiad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gwreiddiol</a:t>
            </a:r>
            <a:r>
              <a:rPr lang="en-GB" sz="2600" dirty="0" smtClean="0">
                <a:latin typeface="Berlin Sans FB" pitchFamily="34" charset="0"/>
              </a:rPr>
              <a:t> x ( 1.035)</a:t>
            </a:r>
            <a:r>
              <a:rPr lang="en-GB" sz="2600" baseline="30000" dirty="0" smtClean="0">
                <a:latin typeface="Berlin Sans FB" pitchFamily="34" charset="0"/>
              </a:rPr>
              <a:t>4 </a:t>
            </a:r>
            <a:endParaRPr lang="en-GB" sz="2600" baseline="300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2" grpId="0" animBg="1"/>
      <p:bldP spid="17" grpId="0" animBg="1"/>
      <p:bldP spid="20" grpId="0"/>
      <p:bldP spid="25" grpId="0" animBg="1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42910" y="428604"/>
            <a:ext cx="7786742" cy="1159292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GB" sz="2600" baseline="30000" dirty="0" smtClean="0">
              <a:latin typeface="Berlin Sans FB" pitchFamily="34" charset="0"/>
            </a:endParaRPr>
          </a:p>
          <a:p>
            <a:pPr algn="ctr"/>
            <a:r>
              <a:rPr lang="en-GB" sz="2600" dirty="0" err="1" smtClean="0">
                <a:latin typeface="Berlin Sans FB" pitchFamily="34" charset="0"/>
              </a:rPr>
              <a:t>Aildrefnwch</a:t>
            </a:r>
            <a:r>
              <a:rPr lang="en-GB" sz="2600" dirty="0" smtClean="0">
                <a:latin typeface="Berlin Sans FB" pitchFamily="34" charset="0"/>
              </a:rPr>
              <a:t> yr </a:t>
            </a:r>
            <a:r>
              <a:rPr lang="en-GB" sz="2600" dirty="0" err="1" smtClean="0">
                <a:latin typeface="Berlin Sans FB" pitchFamily="34" charset="0"/>
              </a:rPr>
              <a:t>hafaliad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i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wneud</a:t>
            </a:r>
            <a:r>
              <a:rPr lang="en-GB" sz="2600" dirty="0" smtClean="0">
                <a:latin typeface="Berlin Sans FB" pitchFamily="34" charset="0"/>
              </a:rPr>
              <a:t> 'y </a:t>
            </a:r>
            <a:r>
              <a:rPr lang="en-GB" sz="2600" dirty="0" err="1" smtClean="0">
                <a:latin typeface="Berlin Sans FB" pitchFamily="34" charset="0"/>
              </a:rPr>
              <a:t>buddsoddiad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gwreiddiol</a:t>
            </a:r>
            <a:r>
              <a:rPr lang="en-GB" sz="2600" dirty="0" smtClean="0">
                <a:latin typeface="Berlin Sans FB" pitchFamily="34" charset="0"/>
              </a:rPr>
              <a:t>' </a:t>
            </a:r>
            <a:r>
              <a:rPr lang="en-GB" sz="2600" dirty="0" err="1" smtClean="0">
                <a:latin typeface="Berlin Sans FB" pitchFamily="34" charset="0"/>
              </a:rPr>
              <a:t>yn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destun</a:t>
            </a:r>
            <a:r>
              <a:rPr lang="en-GB" sz="2600" dirty="0" smtClean="0">
                <a:latin typeface="Berlin Sans FB" pitchFamily="34" charset="0"/>
              </a:rPr>
              <a:t> y </a:t>
            </a:r>
            <a:r>
              <a:rPr lang="en-GB" sz="2600" dirty="0" err="1" smtClean="0">
                <a:latin typeface="Berlin Sans FB" pitchFamily="34" charset="0"/>
              </a:rPr>
              <a:t>fformiwla</a:t>
            </a:r>
            <a:r>
              <a:rPr lang="en-GB" sz="2600" dirty="0" smtClean="0">
                <a:latin typeface="Berlin Sans FB" pitchFamily="34" charset="0"/>
              </a:rPr>
              <a:t>. </a:t>
            </a:r>
            <a:endParaRPr lang="en-GB" sz="2600" dirty="0">
              <a:latin typeface="Berlin Sans FB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642910" y="1928802"/>
            <a:ext cx="8929718" cy="115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u="sng" dirty="0" smtClean="0">
                <a:latin typeface="Berlin Sans FB" pitchFamily="34" charset="0"/>
              </a:rPr>
              <a:t>£9753.95 </a:t>
            </a:r>
            <a:r>
              <a:rPr lang="en-GB" sz="2600" dirty="0" smtClean="0">
                <a:latin typeface="Berlin Sans FB" pitchFamily="34" charset="0"/>
              </a:rPr>
              <a:t> = </a:t>
            </a:r>
            <a:r>
              <a:rPr lang="en-GB" sz="2600" u="sng" dirty="0" err="1" smtClean="0">
                <a:latin typeface="Berlin Sans FB" pitchFamily="34" charset="0"/>
              </a:rPr>
              <a:t>Buddsoddiad</a:t>
            </a:r>
            <a:r>
              <a:rPr lang="en-GB" sz="2600" u="sng" dirty="0" smtClean="0">
                <a:latin typeface="Berlin Sans FB" pitchFamily="34" charset="0"/>
              </a:rPr>
              <a:t> </a:t>
            </a:r>
            <a:r>
              <a:rPr lang="en-GB" sz="2600" u="sng" dirty="0" err="1" smtClean="0">
                <a:latin typeface="Berlin Sans FB" pitchFamily="34" charset="0"/>
              </a:rPr>
              <a:t>gwreiddiol</a:t>
            </a:r>
            <a:r>
              <a:rPr lang="en-GB" sz="2600" u="sng" dirty="0" smtClean="0">
                <a:latin typeface="Berlin Sans FB" pitchFamily="34" charset="0"/>
              </a:rPr>
              <a:t> x ( 1.035)</a:t>
            </a:r>
            <a:r>
              <a:rPr lang="en-GB" sz="2600" u="sng" baseline="30000" dirty="0" smtClean="0">
                <a:latin typeface="Berlin Sans FB" pitchFamily="34" charset="0"/>
              </a:rPr>
              <a:t>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latin typeface="Berlin Sans FB" pitchFamily="34" charset="0"/>
              </a:rPr>
              <a:t>( 1.035)</a:t>
            </a:r>
            <a:r>
              <a:rPr lang="en-GB" sz="2600" baseline="30000" dirty="0" smtClean="0">
                <a:latin typeface="Berlin Sans FB" pitchFamily="34" charset="0"/>
              </a:rPr>
              <a:t>4		</a:t>
            </a:r>
            <a:r>
              <a:rPr lang="en-GB" sz="2600" dirty="0" smtClean="0">
                <a:latin typeface="Berlin Sans FB" pitchFamily="34" charset="0"/>
              </a:rPr>
              <a:t> ( 1.035)</a:t>
            </a:r>
            <a:r>
              <a:rPr lang="en-GB" sz="2600" baseline="30000" dirty="0" smtClean="0">
                <a:latin typeface="Berlin Sans FB" pitchFamily="34" charset="0"/>
              </a:rPr>
              <a:t>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aseline="30000" dirty="0" smtClean="0">
                <a:latin typeface="Berlin Sans FB" pitchFamily="34" charset="0"/>
              </a:rPr>
              <a:t> </a:t>
            </a:r>
            <a:endParaRPr lang="en-GB" sz="2600" baseline="30000" dirty="0">
              <a:latin typeface="Berlin Sans FB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714348" y="3214686"/>
            <a:ext cx="8929718" cy="115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u="sng" dirty="0" smtClean="0">
                <a:latin typeface="Berlin Sans FB" pitchFamily="34" charset="0"/>
              </a:rPr>
              <a:t>£9753.95 </a:t>
            </a:r>
            <a:r>
              <a:rPr lang="en-GB" sz="2600" dirty="0" smtClean="0">
                <a:latin typeface="Berlin Sans FB" pitchFamily="34" charset="0"/>
              </a:rPr>
              <a:t> = </a:t>
            </a:r>
            <a:r>
              <a:rPr lang="en-GB" sz="2600" dirty="0" err="1" smtClean="0">
                <a:latin typeface="Berlin Sans FB" pitchFamily="34" charset="0"/>
              </a:rPr>
              <a:t>Buddsoddiad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gwreiddiol</a:t>
            </a:r>
            <a:endParaRPr lang="en-GB" sz="26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latin typeface="Berlin Sans FB" pitchFamily="34" charset="0"/>
              </a:rPr>
              <a:t>( 1.035)</a:t>
            </a:r>
            <a:r>
              <a:rPr lang="en-GB" sz="2600" baseline="30000" dirty="0" smtClean="0">
                <a:latin typeface="Berlin Sans FB" pitchFamily="34" charset="0"/>
              </a:rPr>
              <a:t>4	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aseline="30000" dirty="0" smtClean="0">
                <a:latin typeface="Berlin Sans FB" pitchFamily="34" charset="0"/>
              </a:rPr>
              <a:t> </a:t>
            </a:r>
            <a:endParaRPr lang="en-GB" sz="2600" baseline="30000" dirty="0">
              <a:latin typeface="Berlin Sans FB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785786" y="4357694"/>
            <a:ext cx="8929718" cy="1025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="1" dirty="0" smtClean="0">
                <a:latin typeface="Berlin Sans FB" pitchFamily="34" charset="0"/>
              </a:rPr>
              <a:t>£8500 </a:t>
            </a:r>
            <a:r>
              <a:rPr lang="en-GB" sz="2600" dirty="0" smtClean="0">
                <a:latin typeface="Berlin Sans FB" pitchFamily="34" charset="0"/>
              </a:rPr>
              <a:t>= </a:t>
            </a:r>
            <a:r>
              <a:rPr lang="en-GB" sz="2600" dirty="0" err="1" smtClean="0">
                <a:latin typeface="Berlin Sans FB" pitchFamily="34" charset="0"/>
              </a:rPr>
              <a:t>Buddsoddiad</a:t>
            </a:r>
            <a:r>
              <a:rPr lang="en-GB" sz="2600" dirty="0" smtClean="0">
                <a:latin typeface="Berlin Sans FB" pitchFamily="34" charset="0"/>
              </a:rPr>
              <a:t> </a:t>
            </a:r>
            <a:r>
              <a:rPr lang="en-GB" sz="2600" dirty="0" err="1" smtClean="0">
                <a:latin typeface="Berlin Sans FB" pitchFamily="34" charset="0"/>
              </a:rPr>
              <a:t>gwreiddiol</a:t>
            </a:r>
            <a:endParaRPr lang="en-GB" sz="26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aseline="30000" dirty="0" smtClean="0">
                <a:latin typeface="Berlin Sans FB" pitchFamily="34" charset="0"/>
              </a:rPr>
              <a:t>	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aseline="30000" dirty="0" smtClean="0">
                <a:latin typeface="Berlin Sans FB" pitchFamily="34" charset="0"/>
              </a:rPr>
              <a:t> </a:t>
            </a:r>
            <a:endParaRPr lang="en-GB" sz="2600" baseline="300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403</TotalTime>
  <Words>134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48</cp:revision>
  <dcterms:created xsi:type="dcterms:W3CDTF">2011-02-03T11:08:00Z</dcterms:created>
  <dcterms:modified xsi:type="dcterms:W3CDTF">2011-06-10T14:13:44Z</dcterms:modified>
</cp:coreProperties>
</file>